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cc" initials="w"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91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05T10:38:34.565" idx="1">
    <p:pos x="14559" y="2006"/>
    <p:text>add your department; also people will ask you whether you are an undergraduate, graduate, or post doctoral student
</p:text>
  </p:cm>
  <p:cm authorId="0" dt="2019-08-05T10:40:31.813" idx="2">
    <p:pos x="21888" y="3779"/>
    <p:text>enlarge it; can't read the text</p:text>
  </p:cm>
  <p:cm authorId="0" dt="2019-08-05T10:48:13.724" idx="3">
    <p:pos x="21530" y="9907"/>
    <p:text>combine these 4 figures with the test subjects</p:text>
  </p:cm>
  <p:cm authorId="0" dt="2019-08-05T10:49:18.968" idx="4">
    <p:pos x="17220" y="4191"/>
    <p:text>these are not readable; anyone should be able to understand it without your oral explanation
also make it smaller, compared with the block diagram
</p:text>
  </p:cm>
  <p:cm authorId="0" dt="2019-08-05T10:49:52.404" idx="5">
    <p:pos x="30528" y="3456"/>
    <p:text>need to remake the plot; enlarge the bars and the text</p:text>
  </p:cm>
  <p:cm authorId="0" dt="2019-08-05T10:50:36.676" idx="7">
    <p:pos x="28939" y="13764"/>
    <p:text>add dE values to support</p:text>
  </p:cm>
  <p:cm authorId="0" dt="2019-08-05T10:55:10.138" idx="8">
    <p:pos x="15413" y="9335"/>
    <p:text>add caption; what do you want them to read?</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8/5/2019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6" Type="http://schemas.openxmlformats.org/officeDocument/2006/relationships/comments" Target="../comments/comment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a:t>
            </a:r>
            <a:endParaRPr lang="en-US" sz="4000" i="1" dirty="0">
              <a:latin typeface="Arial" panose="020B0604020202020204" pitchFamily="34" charset="0"/>
              <a:cs typeface="Arial"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8229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9137788"/>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6517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274320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1336604"/>
            <a:ext cx="128016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a:t>
            </a:r>
            <a:r>
              <a:rPr lang="en-US" sz="4000" b="0" dirty="0" smtClean="0">
                <a:latin typeface="Arial" pitchFamily="34" charset="0"/>
                <a:cs typeface="Arial" pitchFamily="34" charset="0"/>
              </a:rPr>
              <a:t>similar but not identical </a:t>
            </a:r>
            <a:r>
              <a:rPr lang="en-US" sz="4000" b="0" dirty="0">
                <a:latin typeface="Arial" pitchFamily="34" charset="0"/>
                <a:cs typeface="Arial" pitchFamily="34" charset="0"/>
              </a:rPr>
              <a:t>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a:t>
            </a:r>
            <a:r>
              <a:rPr lang="en-US" sz="4000" b="0" dirty="0" smtClean="0">
                <a:latin typeface="Arial" pitchFamily="34" charset="0"/>
                <a:cs typeface="Arial" pitchFamily="34" charset="0"/>
              </a:rPr>
              <a:t>remain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05740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9" name="TextBox 48"/>
          <p:cNvSpPr txBox="1"/>
          <p:nvPr/>
        </p:nvSpPr>
        <p:spPr>
          <a:xfrm>
            <a:off x="35661600" y="31754180"/>
            <a:ext cx="128016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05783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5661600" y="315468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00584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Experiments showing that </a:t>
            </a:r>
            <a:r>
              <a:rPr lang="en-US" sz="4000" b="0" dirty="0" smtClean="0">
                <a:latin typeface="Arial" pitchFamily="34" charset="0"/>
                <a:cs typeface="Arial" pitchFamily="34" charset="0"/>
              </a:rPr>
              <a:t>testing </a:t>
            </a:r>
            <a:r>
              <a:rPr lang="en-US" sz="4000" b="0" dirty="0">
                <a:latin typeface="Arial" pitchFamily="34" charset="0"/>
                <a:cs typeface="Arial" pitchFamily="34" charset="0"/>
              </a:rPr>
              <a:t>data </a:t>
            </a:r>
            <a:r>
              <a:rPr lang="en-US" sz="4000" b="0" dirty="0" smtClean="0">
                <a:latin typeface="Arial" pitchFamily="34" charset="0"/>
                <a:cs typeface="Arial" pitchFamily="34" charset="0"/>
              </a:rPr>
              <a:t>are required </a:t>
            </a:r>
            <a:r>
              <a:rPr lang="en-US" sz="4000" b="0" dirty="0">
                <a:latin typeface="Arial" pitchFamily="34" charset="0"/>
                <a:cs typeface="Arial" pitchFamily="34" charset="0"/>
              </a:rPr>
              <a:t>to demonstrate </a:t>
            </a:r>
            <a:r>
              <a:rPr lang="en-US" sz="4000" b="0" dirty="0" smtClean="0">
                <a:latin typeface="Arial" pitchFamily="34" charset="0"/>
                <a:cs typeface="Arial" pitchFamily="34" charset="0"/>
              </a:rPr>
              <a:t>image integrity for 3</a:t>
            </a:r>
            <a:r>
              <a:rPr lang="en-US" sz="4000" b="0" baseline="30000" dirty="0" smtClean="0">
                <a:latin typeface="Arial" pitchFamily="34" charset="0"/>
                <a:cs typeface="Arial" pitchFamily="34" charset="0"/>
              </a:rPr>
              <a:t>rd</a:t>
            </a:r>
            <a:r>
              <a:rPr lang="en-US" sz="4000" b="0" dirty="0" smtClean="0">
                <a:latin typeface="Arial" pitchFamily="34" charset="0"/>
                <a:cs typeface="Arial" pitchFamily="34" charset="0"/>
              </a:rPr>
              <a:t>-party </a:t>
            </a:r>
            <a:r>
              <a:rPr lang="en-US" sz="4000" b="0" dirty="0" smtClean="0">
                <a:latin typeface="Arial" pitchFamily="34" charset="0"/>
                <a:cs typeface="Arial" pitchFamily="34" charset="0"/>
              </a:rPr>
              <a:t>WSI viewer software</a:t>
            </a:r>
            <a:r>
              <a:rPr lang="en-US" sz="4000" b="0" dirty="0" smtClean="0">
                <a:latin typeface="Arial" pitchFamily="34" charset="0"/>
                <a:cs typeface="Arial" pitchFamily="34" charset="0"/>
              </a:rPr>
              <a:t>.</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64592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73736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11887199" y="4572000"/>
            <a:ext cx="228599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11887199" y="5486400"/>
            <a:ext cx="22859999"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31" name="Rectangle 130"/>
          <p:cNvSpPr/>
          <p:nvPr/>
        </p:nvSpPr>
        <p:spPr>
          <a:xfrm>
            <a:off x="35661600" y="214615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1" name="TextBox 8"/>
          <p:cNvSpPr txBox="1"/>
          <p:nvPr/>
        </p:nvSpPr>
        <p:spPr>
          <a:xfrm>
            <a:off x="914400" y="10243999"/>
            <a:ext cx="100584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In this study, </a:t>
            </a:r>
            <a:r>
              <a:rPr lang="en-US" sz="4000" dirty="0" smtClean="0">
                <a:latin typeface="Arial" pitchFamily="34" charset="0"/>
                <a:cs typeface="Arial" pitchFamily="34" charset="0"/>
              </a:rPr>
              <a:t>three freely </a:t>
            </a:r>
            <a:r>
              <a:rPr lang="en-US" sz="4000" dirty="0">
                <a:latin typeface="Arial" pitchFamily="34" charset="0"/>
                <a:cs typeface="Arial" pitchFamily="34" charset="0"/>
              </a:rPr>
              <a:t>available </a:t>
            </a:r>
            <a:r>
              <a:rPr lang="en-US" sz="4000" dirty="0" smtClean="0">
                <a:latin typeface="Arial" pitchFamily="34" charset="0"/>
                <a:cs typeface="Arial" pitchFamily="34" charset="0"/>
              </a:rPr>
              <a:t>3</a:t>
            </a:r>
            <a:r>
              <a:rPr lang="en-US" sz="4000" baseline="30000" dirty="0" smtClean="0">
                <a:latin typeface="Arial" pitchFamily="34" charset="0"/>
                <a:cs typeface="Arial" pitchFamily="34" charset="0"/>
              </a:rPr>
              <a:t>rd</a:t>
            </a:r>
            <a:r>
              <a:rPr lang="en-US" sz="4000" dirty="0" smtClean="0">
                <a:latin typeface="Arial" pitchFamily="34" charset="0"/>
                <a:cs typeface="Arial" pitchFamily="34" charset="0"/>
              </a:rPr>
              <a:t>-party image </a:t>
            </a:r>
            <a:r>
              <a:rPr lang="en-US" sz="4000" dirty="0">
                <a:latin typeface="Arial" pitchFamily="34" charset="0"/>
                <a:cs typeface="Arial" pitchFamily="34" charset="0"/>
              </a:rPr>
              <a:t>viewers were </a:t>
            </a:r>
            <a:r>
              <a:rPr lang="en-US" sz="4000" dirty="0" smtClean="0">
                <a:latin typeface="Arial" pitchFamily="34" charset="0"/>
                <a:cs typeface="Arial" pitchFamily="34" charset="0"/>
              </a:rPr>
              <a:t>compared with the factory viewer. A software tool was developed to compare them on the pixel level. The </a:t>
            </a:r>
            <a:r>
              <a:rPr lang="en-US" sz="4000" dirty="0">
                <a:latin typeface="Arial" pitchFamily="34" charset="0"/>
                <a:cs typeface="Arial" pitchFamily="34" charset="0"/>
              </a:rPr>
              <a:t>results show that some of the viewers rendered the whole slide images </a:t>
            </a:r>
            <a:r>
              <a:rPr lang="en-US" sz="4000" dirty="0" smtClean="0">
                <a:latin typeface="Arial" pitchFamily="34" charset="0"/>
                <a:cs typeface="Arial" pitchFamily="34" charset="0"/>
              </a:rPr>
              <a:t>very differently </a:t>
            </a:r>
            <a:r>
              <a:rPr lang="en-US" sz="4000" dirty="0">
                <a:latin typeface="Arial" pitchFamily="34" charset="0"/>
                <a:cs typeface="Arial" pitchFamily="34" charset="0"/>
              </a:rPr>
              <a:t>compared with the </a:t>
            </a:r>
            <a:r>
              <a:rPr lang="en-US" sz="4000">
                <a:latin typeface="Arial" pitchFamily="34" charset="0"/>
                <a:cs typeface="Arial" pitchFamily="34" charset="0"/>
              </a:rPr>
              <a:t>factory </a:t>
            </a:r>
            <a:r>
              <a:rPr lang="en-US" sz="4000" smtClean="0">
                <a:latin typeface="Arial" pitchFamily="34" charset="0"/>
                <a:cs typeface="Arial" pitchFamily="34" charset="0"/>
              </a:rPr>
              <a:t>one.</a:t>
            </a:r>
            <a:endParaRPr lang="en-US" sz="3600" dirty="0">
              <a:latin typeface="Arial" panose="020B0604020202020204" pitchFamily="34" charset="0"/>
              <a:cs typeface="Arial" panose="020B0604020202020204" pitchFamily="34" charset="0"/>
            </a:endParaRPr>
          </a:p>
        </p:txBody>
      </p:sp>
      <p:sp>
        <p:nvSpPr>
          <p:cNvPr id="162" name="TextBox 54"/>
          <p:cNvSpPr txBox="1"/>
          <p:nvPr/>
        </p:nvSpPr>
        <p:spPr>
          <a:xfrm>
            <a:off x="914400" y="17556480"/>
            <a:ext cx="10058400" cy="906343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63" name="TextBox 21"/>
          <p:cNvSpPr txBox="1"/>
          <p:nvPr/>
        </p:nvSpPr>
        <p:spPr>
          <a:xfrm>
            <a:off x="914400" y="27585434"/>
            <a:ext cx="10058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11887200" y="6400800"/>
            <a:ext cx="15544801" cy="783232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err="1" smtClean="0">
                <a:latin typeface="Arial" panose="020B0604020202020204" pitchFamily="34" charset="0"/>
                <a:cs typeface="Arial" panose="020B0604020202020204" pitchFamily="34" charset="0"/>
              </a:rPr>
              <a:t>AutoHotKey</a:t>
            </a:r>
            <a:r>
              <a:rPr lang="en-US" sz="4000" dirty="0" smtClean="0">
                <a:latin typeface="Arial" panose="020B0604020202020204" pitchFamily="34" charset="0"/>
                <a:cs typeface="Arial" panose="020B0604020202020204" pitchFamily="34" charset="0"/>
              </a:rPr>
              <a:t> Script:</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Use </a:t>
            </a:r>
            <a:r>
              <a:rPr lang="en-US" sz="4000" dirty="0">
                <a:latin typeface="Arial" panose="020B0604020202020204" pitchFamily="34" charset="0"/>
                <a:cs typeface="Arial" panose="020B0604020202020204" pitchFamily="34" charset="0"/>
              </a:rPr>
              <a:t>different viewers to open the same WSI</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a keyboard/mouse event </a:t>
            </a:r>
            <a:r>
              <a:rPr lang="en-US" sz="4000" dirty="0" smtClean="0">
                <a:latin typeface="Arial" panose="020B0604020202020204" pitchFamily="34" charset="0"/>
                <a:cs typeface="Arial" panose="020B0604020202020204" pitchFamily="34" charset="0"/>
              </a:rPr>
              <a:t>generator </a:t>
            </a:r>
            <a:r>
              <a:rPr lang="en-US" sz="4000" dirty="0">
                <a:latin typeface="Arial" panose="020B0604020202020204" pitchFamily="34" charset="0"/>
                <a:cs typeface="Arial" panose="020B0604020202020204" pitchFamily="34" charset="0"/>
              </a:rPr>
              <a:t>to interact with the viewers to obtain the </a:t>
            </a:r>
            <a:r>
              <a:rPr lang="en-US" sz="4000" dirty="0" smtClean="0">
                <a:latin typeface="Arial" panose="020B0604020202020204" pitchFamily="34" charset="0"/>
                <a:cs typeface="Arial" panose="020B0604020202020204" pitchFamily="34" charset="0"/>
              </a:rPr>
              <a:t>ROI</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Capture 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Run registration; check registration accuracy</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Calculate color difference ∆E for each pixel</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Report </a:t>
            </a:r>
            <a:r>
              <a:rPr lang="en-US" sz="4000" dirty="0" smtClean="0">
                <a:latin typeface="Arial" panose="020B0604020202020204" pitchFamily="34" charset="0"/>
                <a:cs typeface="Arial" panose="020B0604020202020204" pitchFamily="34" charset="0"/>
              </a:rPr>
              <a:t>statistics (mean, standard deviation)</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Generate graphs for display</a:t>
            </a:r>
            <a:endParaRPr lang="en-US" sz="4000" dirty="0">
              <a:latin typeface="Arial" panose="020B0604020202020204" pitchFamily="34" charset="0"/>
              <a:cs typeface="Arial" panose="020B0604020202020204" pitchFamily="34" charset="0"/>
            </a:endParaRPr>
          </a:p>
        </p:txBody>
      </p:sp>
      <p:sp>
        <p:nvSpPr>
          <p:cNvPr id="169"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914400" y="30578308"/>
            <a:ext cx="10515600" cy="358500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spcAft>
                <a:spcPts val="2400"/>
              </a:spcAft>
              <a:buFont typeface="Arial" panose="020B0604020202020204" pitchFamily="34" charset="0"/>
              <a:buChar char="•"/>
            </a:pPr>
            <a:r>
              <a:rPr lang="en-US" sz="3600" i="1" dirty="0" smtClean="0">
                <a:latin typeface="Arial" panose="020B0604020202020204" pitchFamily="34" charset="0"/>
                <a:cs typeface="Arial" panose="020B0604020202020204" pitchFamily="34" charset="0"/>
              </a:rPr>
              <a:t>NDP.View2 </a:t>
            </a:r>
            <a:r>
              <a:rPr lang="en-US" sz="3600" dirty="0" smtClean="0">
                <a:latin typeface="Arial" panose="020B0604020202020204" pitchFamily="34" charset="0"/>
                <a:cs typeface="Arial" panose="020B0604020202020204" pitchFamily="34" charset="0"/>
              </a:rPr>
              <a:t>from Hamamatsu (the reference)</a:t>
            </a:r>
            <a:endParaRPr lang="en-US" sz="3600" dirty="0">
              <a:latin typeface="Arial" panose="020B0604020202020204" pitchFamily="34" charset="0"/>
              <a:cs typeface="Arial" panose="020B0604020202020204" pitchFamily="34" charset="0"/>
            </a:endParaRPr>
          </a:p>
          <a:p>
            <a:pPr marL="571500" indent="-571500">
              <a:spcAft>
                <a:spcPts val="2400"/>
              </a:spcAft>
              <a:buFont typeface="Arial" panose="020B0604020202020204" pitchFamily="34" charset="0"/>
              <a:buChar char="•"/>
            </a:pPr>
            <a:r>
              <a:rPr lang="en-US" sz="3600" i="1" dirty="0" err="1">
                <a:latin typeface="Arial" panose="020B0604020202020204" pitchFamily="34" charset="0"/>
                <a:cs typeface="Arial" panose="020B0604020202020204" pitchFamily="34" charset="0"/>
              </a:rPr>
              <a:t>Sedeen</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PathCore</a:t>
            </a:r>
            <a:endParaRPr lang="en-US" sz="3600" dirty="0">
              <a:latin typeface="Arial" panose="020B0604020202020204" pitchFamily="34" charset="0"/>
              <a:cs typeface="Arial" panose="020B0604020202020204" pitchFamily="34" charset="0"/>
            </a:endParaRPr>
          </a:p>
          <a:p>
            <a:pPr marL="571500" indent="-571500">
              <a:spcAft>
                <a:spcPts val="2400"/>
              </a:spcAft>
              <a:buFont typeface="Arial" panose="020B0604020202020204" pitchFamily="34" charset="0"/>
              <a:buChar char="•"/>
            </a:pPr>
            <a:r>
              <a:rPr lang="en-US" sz="3600" i="1" dirty="0" err="1">
                <a:latin typeface="Arial" panose="020B0604020202020204" pitchFamily="34" charset="0"/>
                <a:cs typeface="Arial" panose="020B0604020202020204" pitchFamily="34" charset="0"/>
              </a:rPr>
              <a:t>QuPath</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from Queen’s </a:t>
            </a:r>
            <a:r>
              <a:rPr lang="en-US" sz="3600" dirty="0" smtClean="0">
                <a:latin typeface="Arial" panose="020B0604020202020204" pitchFamily="34" charset="0"/>
                <a:cs typeface="Arial" panose="020B0604020202020204" pitchFamily="34" charset="0"/>
              </a:rPr>
              <a:t>University </a:t>
            </a:r>
            <a:r>
              <a:rPr lang="en-US" sz="3600" dirty="0" smtClean="0">
                <a:latin typeface="Arial" panose="020B0604020202020204" pitchFamily="34" charset="0"/>
                <a:cs typeface="Arial" panose="020B0604020202020204" pitchFamily="34" charset="0"/>
              </a:rPr>
              <a:t>Belfast</a:t>
            </a:r>
            <a:endParaRPr lang="en-US" sz="3600" dirty="0">
              <a:latin typeface="Arial" panose="020B0604020202020204" pitchFamily="34" charset="0"/>
              <a:cs typeface="Arial" panose="020B0604020202020204" pitchFamily="34" charset="0"/>
            </a:endParaRPr>
          </a:p>
          <a:p>
            <a:pPr marL="571500" indent="-571500">
              <a:spcAft>
                <a:spcPts val="2400"/>
              </a:spcAft>
              <a:buFont typeface="Arial" panose="020B0604020202020204" pitchFamily="34" charset="0"/>
              <a:buChar char="•"/>
            </a:pPr>
            <a:r>
              <a:rPr lang="en-US" sz="3600" i="1" dirty="0">
                <a:latin typeface="Arial" panose="020B0604020202020204" pitchFamily="34" charset="0"/>
                <a:cs typeface="Arial" panose="020B0604020202020204" pitchFamily="34" charset="0"/>
              </a:rPr>
              <a:t>ASAP</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914400" y="292608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TEST SUBJECTS</a:t>
            </a:r>
            <a:endParaRPr lang="en-US" sz="4000" dirty="0">
              <a:effectLst/>
            </a:endParaRPr>
          </a:p>
        </p:txBody>
      </p:sp>
      <p:sp>
        <p:nvSpPr>
          <p:cNvPr id="173" name="Rectangle 172"/>
          <p:cNvSpPr/>
          <p:nvPr/>
        </p:nvSpPr>
        <p:spPr>
          <a:xfrm>
            <a:off x="914400" y="301752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32" name="Group 31"/>
          <p:cNvGrpSpPr/>
          <p:nvPr/>
        </p:nvGrpSpPr>
        <p:grpSpPr>
          <a:xfrm>
            <a:off x="11887199" y="14630400"/>
            <a:ext cx="22860000" cy="5757794"/>
            <a:chOff x="11887199" y="14630400"/>
            <a:chExt cx="22860000" cy="5757794"/>
          </a:xfrm>
        </p:grpSpPr>
        <p:sp>
          <p:nvSpPr>
            <p:cNvPr id="38" name="Text Box 34"/>
            <p:cNvSpPr txBox="1">
              <a:spLocks noChangeArrowheads="1"/>
            </p:cNvSpPr>
            <p:nvPr/>
          </p:nvSpPr>
          <p:spPr bwMode="auto">
            <a:xfrm>
              <a:off x="11887200" y="14630400"/>
              <a:ext cx="228599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1887199" y="15544800"/>
              <a:ext cx="22860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2" name="Group 1"/>
            <p:cNvGrpSpPr/>
            <p:nvPr/>
          </p:nvGrpSpPr>
          <p:grpSpPr>
            <a:xfrm>
              <a:off x="12344401" y="15727680"/>
              <a:ext cx="4114800" cy="4660514"/>
              <a:chOff x="13716000" y="5669280"/>
              <a:chExt cx="4114800" cy="4660514"/>
            </a:xfrm>
          </p:grpSpPr>
          <p:pic>
            <p:nvPicPr>
              <p:cNvPr id="115" name="Picture 4" descr="C:\Users\Qi Gong\Desktop\Sam\WSI_viewer_evaluation-master\r_ndpvie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grpSp>
          <p:nvGrpSpPr>
            <p:cNvPr id="4" name="Group 3"/>
            <p:cNvGrpSpPr/>
            <p:nvPr/>
          </p:nvGrpSpPr>
          <p:grpSpPr>
            <a:xfrm>
              <a:off x="18247157" y="15781074"/>
              <a:ext cx="4114800" cy="4607120"/>
              <a:chOff x="19202400" y="5722674"/>
              <a:chExt cx="4114800" cy="4607120"/>
            </a:xfrm>
          </p:grpSpPr>
          <p:pic>
            <p:nvPicPr>
              <p:cNvPr id="1024"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grpSp>
          <p:nvGrpSpPr>
            <p:cNvPr id="7" name="Group 6"/>
            <p:cNvGrpSpPr/>
            <p:nvPr/>
          </p:nvGrpSpPr>
          <p:grpSpPr>
            <a:xfrm>
              <a:off x="24149913" y="15781074"/>
              <a:ext cx="4126832" cy="4607120"/>
              <a:chOff x="24676768" y="5722674"/>
              <a:chExt cx="4126832" cy="4607120"/>
            </a:xfrm>
          </p:grpSpPr>
          <p:pic>
            <p:nvPicPr>
              <p:cNvPr id="110" name="Picture 3" descr="C:\Users\Qi Gong\Desktop\Sam\WSI_viewer_evaluation-master\r_qup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grpSp>
          <p:nvGrpSpPr>
            <p:cNvPr id="13" name="Group 12"/>
            <p:cNvGrpSpPr/>
            <p:nvPr/>
          </p:nvGrpSpPr>
          <p:grpSpPr>
            <a:xfrm>
              <a:off x="30064700" y="15727680"/>
              <a:ext cx="4114800" cy="4660514"/>
              <a:chOff x="30175200" y="5845139"/>
              <a:chExt cx="4114800" cy="4660514"/>
            </a:xfrm>
          </p:grpSpPr>
          <p:pic>
            <p:nvPicPr>
              <p:cNvPr id="1030" name="Picture 6" descr="C:\Users\Qi Gong\Desktop\Sam\WSI_viewer_evaluation-master\r_sed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gr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7402" r="12171" b="7953"/>
          <a:stretch/>
        </p:blipFill>
        <p:spPr>
          <a:xfrm>
            <a:off x="24231600" y="20777733"/>
            <a:ext cx="10121321" cy="150876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2000" y="5999408"/>
            <a:ext cx="7315200" cy="8844971"/>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36139" y="15888853"/>
            <a:ext cx="1027547" cy="1027547"/>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86767" y="15865690"/>
            <a:ext cx="1343501" cy="1343501"/>
          </a:xfrm>
          <a:prstGeom prst="rect">
            <a:avLst/>
          </a:prstGeom>
        </p:spPr>
      </p:pic>
      <p:pic>
        <p:nvPicPr>
          <p:cNvPr id="1026" name="Picture 2" descr="C:\Program Files\Hamamatsu\NDP.view 2\repor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50261" y="16273394"/>
            <a:ext cx="1917571" cy="9357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32022" b="38625"/>
          <a:stretch/>
        </p:blipFill>
        <p:spPr>
          <a:xfrm>
            <a:off x="29292260" y="16024143"/>
            <a:ext cx="1797340" cy="527580"/>
          </a:xfrm>
          <a:prstGeom prst="rect">
            <a:avLst/>
          </a:prstGeom>
        </p:spPr>
      </p:pic>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2765" t="665" r="3390" b="2278"/>
          <a:stretch/>
        </p:blipFill>
        <p:spPr>
          <a:xfrm>
            <a:off x="12344400" y="20651609"/>
            <a:ext cx="11887200" cy="15009991"/>
          </a:xfrm>
          <a:prstGeom prst="rect">
            <a:avLst/>
          </a:prstGeom>
        </p:spPr>
      </p:pic>
      <p:pic>
        <p:nvPicPr>
          <p:cNvPr id="30" name="Picture 29"/>
          <p:cNvPicPr>
            <a:picLocks noChangeAspect="1"/>
          </p:cNvPicPr>
          <p:nvPr/>
        </p:nvPicPr>
        <p:blipFill rotWithShape="1">
          <a:blip r:embed="rId15">
            <a:extLst>
              <a:ext uri="{28A0092B-C50C-407E-A947-70E740481C1C}">
                <a14:useLocalDpi xmlns:a14="http://schemas.microsoft.com/office/drawing/2010/main" val="0"/>
              </a:ext>
            </a:extLst>
          </a:blip>
          <a:srcRect l="10034" t="7211" r="8814" b="8530"/>
          <a:stretch/>
        </p:blipFill>
        <p:spPr>
          <a:xfrm>
            <a:off x="35661600" y="5486400"/>
            <a:ext cx="12801600" cy="14847218"/>
          </a:xfrm>
          <a:prstGeom prst="rect">
            <a:avLst/>
          </a:prstGeom>
        </p:spPr>
      </p:pic>
      <p:sp>
        <p:nvSpPr>
          <p:cNvPr id="65" name="TextBox 64"/>
          <p:cNvSpPr txBox="1"/>
          <p:nvPr/>
        </p:nvSpPr>
        <p:spPr>
          <a:xfrm>
            <a:off x="35661600" y="28352956"/>
            <a:ext cx="128016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smtClean="0">
                <a:latin typeface="Arial" panose="020B0604020202020204" pitchFamily="34" charset="0"/>
                <a:cs typeface="Arial" panose="020B0604020202020204" pitchFamily="34" charset="0"/>
              </a:rPr>
              <a:t>Sun, C</a:t>
            </a:r>
            <a:r>
              <a:rPr lang="en-US" sz="4000" b="0" dirty="0" smtClean="0">
                <a:latin typeface="Arial" panose="020B0604020202020204" pitchFamily="34" charset="0"/>
                <a:cs typeface="Arial" panose="020B0604020202020204" pitchFamily="34" charset="0"/>
              </a:rPr>
              <a:t>., Cheng, W-C.,</a:t>
            </a:r>
            <a:r>
              <a:rPr lang="en-US" sz="4000" b="0" dirty="0">
                <a:latin typeface="Arial" panose="020B0604020202020204" pitchFamily="34" charset="0"/>
                <a:cs typeface="Arial" panose="020B0604020202020204" pitchFamily="34" charset="0"/>
              </a:rPr>
              <a:t> </a:t>
            </a:r>
            <a:r>
              <a:rPr lang="en-US" sz="4000" b="0" i="1" dirty="0" smtClean="0">
                <a:latin typeface="Arial" panose="020B0604020202020204" pitchFamily="34" charset="0"/>
                <a:cs typeface="Arial" panose="020B0604020202020204" pitchFamily="34" charset="0"/>
              </a:rPr>
              <a:t>How Much Can Bad Display Cost</a:t>
            </a:r>
            <a:r>
              <a:rPr lang="en-US" sz="4000" b="0" i="1" dirty="0" smtClean="0">
                <a:latin typeface="Arial" panose="020B0604020202020204" pitchFamily="34" charset="0"/>
                <a:cs typeface="Arial" panose="020B0604020202020204" pitchFamily="34" charset="0"/>
              </a:rPr>
              <a:t>?</a:t>
            </a:r>
            <a:r>
              <a:rPr lang="en-US" sz="4000" b="0" dirty="0">
                <a:latin typeface="Arial" panose="020B0604020202020204" pitchFamily="34" charset="0"/>
                <a:cs typeface="Arial" panose="020B0604020202020204" pitchFamily="34" charset="0"/>
              </a:rPr>
              <a:t> </a:t>
            </a:r>
            <a:r>
              <a:rPr lang="en-US" sz="4000" b="0" dirty="0" smtClean="0">
                <a:latin typeface="Arial" panose="020B0604020202020204" pitchFamily="34" charset="0"/>
                <a:cs typeface="Arial" panose="020B0604020202020204" pitchFamily="34" charset="0"/>
              </a:rPr>
              <a:t>FDA Summer Student Poster Day 2018.</a:t>
            </a:r>
            <a:endParaRPr lang="en-US" sz="4000" b="0" dirty="0">
              <a:latin typeface="Arial" panose="020B0604020202020204" pitchFamily="34" charset="0"/>
              <a:cs typeface="Arial" panose="020B0604020202020204" pitchFamily="34" charset="0"/>
            </a:endParaRPr>
          </a:p>
        </p:txBody>
      </p:sp>
      <p:sp>
        <p:nvSpPr>
          <p:cNvPr id="66" name="Text Box 34"/>
          <p:cNvSpPr txBox="1">
            <a:spLocks noChangeArrowheads="1"/>
          </p:cNvSpPr>
          <p:nvPr/>
        </p:nvSpPr>
        <p:spPr bwMode="auto">
          <a:xfrm>
            <a:off x="35661600" y="26974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5661600" y="27862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1201</TotalTime>
  <Words>332</Words>
  <Application>Microsoft Office PowerPoint</Application>
  <PresentationFormat>Custom</PresentationFormat>
  <Paragraphs>42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81</cp:revision>
  <dcterms:created xsi:type="dcterms:W3CDTF">2019-07-22T15:20:59Z</dcterms:created>
  <dcterms:modified xsi:type="dcterms:W3CDTF">2019-08-05T14:59:00Z</dcterms:modified>
</cp:coreProperties>
</file>